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8" r:id="rId2"/>
    <p:sldId id="259" r:id="rId3"/>
    <p:sldId id="261" r:id="rId4"/>
    <p:sldId id="275" r:id="rId5"/>
    <p:sldId id="265" r:id="rId6"/>
    <p:sldId id="276" r:id="rId7"/>
    <p:sldId id="272" r:id="rId8"/>
    <p:sldId id="278" r:id="rId9"/>
    <p:sldId id="279" r:id="rId10"/>
    <p:sldId id="277" r:id="rId11"/>
  </p:sldIdLst>
  <p:sldSz cx="12192000" cy="6858000"/>
  <p:notesSz cx="6858000" cy="9144000"/>
  <p:defaultTextStyle>
    <a:defPPr lvl="0">
      <a:defRPr lang="sr-Latn-R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E529AD-BF94-4197-9D48-B404BC505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F2FFF2F-3E0F-4015-ACA6-2D42DFF9C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0B457C2-6D6B-475E-9939-BF2BBAFC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BDCCDA2-AEDB-4BC0-AD78-D62FBDAE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F07B439-4EDB-4577-8573-8C16C724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0042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D7DC47-5407-4F75-9E74-468C4B9D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88B5DEB-15D3-409D-A122-A97340FC6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1CCD9ED-DA7E-48B5-8065-FB74CAED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7D87F03-D0C2-484F-A38D-150F6E0F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BC84EAE-5E2C-4D19-B568-77BCEAFB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9424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3740D220-2675-4658-897D-89484E1C4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84E50AE-85DE-4A2D-A5E0-C83E06EB7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6B20748-924B-480C-BE5A-7D076517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736D25C-4E34-48E5-A12E-CEA5B57E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C159CDB-B89F-4D28-B4C0-B44F5A05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156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74340C-D792-4F78-ADA2-DBF4B069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B2DF8E-C339-46CB-9C9A-E4130A55F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BF40631-23C6-48AA-8E37-01BE33825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767989F-84F9-4333-8203-94DEC65EB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8445180-374F-48C4-9FA6-9DBA480E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1450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02D080-3B5C-4228-A274-EE9B4B8B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290EBBB-C30F-4C2B-AFAE-CD9AE5E35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B1FC15-5E6F-4BDF-9919-93D21815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29A5508-EEE6-4DD1-A47C-A5B0DADE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D47FC08-AB4A-4658-9F01-37C1F91E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065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41EC96F-7C2A-4E1F-9A8D-DC44A8E3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0102A8-C674-4AA4-B5DC-FE7F559C9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17D4D2B-1AB6-41CD-9B24-51440DD70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23D8B97-86B4-45C8-A65F-F059509F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9610FA2-2095-49D5-A4B9-67B6AEC1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539712A-FB43-4BE0-8CD1-B23EE7BA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9551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2B49CB-1EAD-49C8-897B-F37C5158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177DA6A-82F0-467F-BE2B-8A248E4B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756BEC7-18FA-4E99-B1F6-E0BD46664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A63DAFA4-23EE-4B35-AB7C-AB29FF835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495FC906-EAE3-4C31-A356-8BBBC0582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BFE22A55-9EFD-46C5-B49F-7D40FEF7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3ED65BC2-EBBC-43A7-864E-8F0CD523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955585C1-BB0A-4DB1-995B-328EB68A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353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8CB25A-D259-42C4-9DB9-381B34B5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1EB3B1D-9213-40F0-843B-F18E74AC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F34353AB-DE57-4855-826A-7D8A258A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D8BE0566-14FA-4704-A2BC-721F0ED3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6579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7F30F62B-6887-417C-B887-6FB8E345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FD1EF124-5CAE-40EE-A2F5-C8B5203B5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0B21D375-C326-4792-BC39-0EED59FA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0054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5EC426-FBE8-4CF0-8198-BBA2D50E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E502D1F-4F32-4DD9-A1B6-18DDCD279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ABF3B0B-3F58-4E6E-B14F-A3946F36D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FC9D334-19E6-40EC-B026-8FCA1BD0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C68CC62-5AA9-467C-BEE7-DA7E38A14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C96DDE7-722E-45A1-9197-D00EB2C3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9825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51423C-9D4A-432B-8B28-E04BD994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3991B40C-DE44-4EA6-840B-5E73879D6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890D125-7C68-40D0-8689-D3C27B899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3F8D59A-67AC-4605-AA01-2B806215D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6B03CF3-0EE2-4C14-9430-2F7CC503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B74832C-60CB-4BEC-9F15-1AE8187A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9432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C98D4DA7-EEDE-4478-A187-DEE4D82D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386"/>
            <a:ext cx="10515600" cy="1138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FA2FB5D-E9BA-4573-95F9-442E486D5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41A0978-F364-4E10-897B-E1B08D9D4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382F664-6B44-4BE5-BC1A-D0963A45F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0CF1333-C4D0-4899-8165-1FED29AA6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F02F2CD-0508-457F-A2AD-0C9811F1CCCC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81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0BD2C13-66A6-4087-98C0-F537F757FCF7}"/>
              </a:ext>
            </a:extLst>
          </p:cNvPr>
          <p:cNvSpPr txBox="1"/>
          <p:nvPr userDrawn="1"/>
        </p:nvSpPr>
        <p:spPr>
          <a:xfrm>
            <a:off x="564026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EDF9FBE7-4C57-4D0F-900B-2815F9933A9B}"/>
              </a:ext>
            </a:extLst>
          </p:cNvPr>
          <p:cNvSpPr/>
          <p:nvPr userDrawn="1"/>
        </p:nvSpPr>
        <p:spPr>
          <a:xfrm>
            <a:off x="0" y="6348046"/>
            <a:ext cx="12192000" cy="509954"/>
          </a:xfrm>
          <a:prstGeom prst="rect">
            <a:avLst/>
          </a:prstGeom>
          <a:solidFill>
            <a:srgbClr val="FB3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859FB3A2-3370-45C7-AB86-C1FD43A0BBA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6192" y="6313686"/>
            <a:ext cx="2505808" cy="565407"/>
          </a:xfrm>
          <a:prstGeom prst="rect">
            <a:avLst/>
          </a:prstGeom>
        </p:spPr>
      </p:pic>
      <p:sp>
        <p:nvSpPr>
          <p:cNvPr id="17" name="Pravokutnik 16">
            <a:extLst>
              <a:ext uri="{FF2B5EF4-FFF2-40B4-BE49-F238E27FC236}">
                <a16:creationId xmlns:a16="http://schemas.microsoft.com/office/drawing/2014/main" xmlns="" id="{D5EA0245-109A-4464-899D-47DE1A92CA66}"/>
              </a:ext>
            </a:extLst>
          </p:cNvPr>
          <p:cNvSpPr/>
          <p:nvPr userDrawn="1"/>
        </p:nvSpPr>
        <p:spPr>
          <a:xfrm>
            <a:off x="6840414" y="-21092"/>
            <a:ext cx="50035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OTKRIVAMO FIZIKU 8</a:t>
            </a:r>
          </a:p>
        </p:txBody>
      </p:sp>
    </p:spTree>
    <p:extLst>
      <p:ext uri="{BB962C8B-B14F-4D97-AF65-F5344CB8AC3E}">
        <p14:creationId xmlns:p14="http://schemas.microsoft.com/office/powerpoint/2010/main" xmlns="" val="427694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du.glogster.com/glog/elektricni-strujni-krug/34cw85fvuc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7c0812da-0c9e-402a-a0e6-3fc00aa85373/assets/video/nc1_t03_serijski_strujni_krug_s_dvije_zaruljice.mp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7c0812da-0c9e-402a-a0e6-3fc00aa85373/assets/video/nc1_t03_paralelan_spoj_dviju_zaruljica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141CB20A-E095-4F88-9E73-C369A521B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412198"/>
            <a:ext cx="9144000" cy="2387600"/>
          </a:xfrm>
        </p:spPr>
        <p:txBody>
          <a:bodyPr/>
          <a:lstStyle/>
          <a:p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Spajanje trošila u strujnom krugu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980B470A-5EBB-468A-93A3-6A043F36B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3665" y="4254759"/>
            <a:ext cx="5919005" cy="415715"/>
          </a:xfrm>
        </p:spPr>
        <p:txBody>
          <a:bodyPr>
            <a:normAutofit/>
          </a:bodyPr>
          <a:lstStyle/>
          <a:p>
            <a:r>
              <a:rPr lang="hr-HR" altLang="sr-Latn-RS" sz="2000" dirty="0">
                <a:latin typeface="Gadugi" panose="020B0502040204020203" pitchFamily="34" charset="0"/>
                <a:ea typeface="Gadugi" panose="020B0502040204020203" pitchFamily="34" charset="0"/>
              </a:rPr>
              <a:t>ELEKTRIČNA STRUJA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2433" y="890954"/>
            <a:ext cx="10557229" cy="1066800"/>
          </a:xfrm>
        </p:spPr>
        <p:txBody>
          <a:bodyPr>
            <a:noAutofit/>
          </a:bodyPr>
          <a:lstStyle/>
          <a:p>
            <a:pPr algn="ctr"/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Klikom na interaktivnu umnu mapu ponovite ključne pojmove i provjerite znanje    </a:t>
            </a:r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5003" y="2220875"/>
            <a:ext cx="5189492" cy="382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52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xmlns="" id="{B470BB49-D521-42FC-82C7-B5BCEB820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36" y="527275"/>
            <a:ext cx="9703838" cy="19173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r-HR" altLang="sr-Latn-RS" dirty="0"/>
          </a:p>
          <a:p>
            <a:pPr marL="0" indent="0">
              <a:lnSpc>
                <a:spcPct val="150000"/>
              </a:lnSpc>
              <a:buNone/>
            </a:pPr>
            <a:r>
              <a:rPr lang="hr-HR" altLang="sr-Latn-RS" sz="3800" b="1" dirty="0">
                <a:latin typeface="Gadugi" panose="020B0502040204020203" pitchFamily="34" charset="0"/>
                <a:ea typeface="Gadugi" panose="020B0502040204020203" pitchFamily="34" charset="0"/>
              </a:rPr>
              <a:t>Prisjetite</a:t>
            </a:r>
            <a:r>
              <a:rPr lang="hr-HR" altLang="sr-Latn-RS" sz="4000" b="1" dirty="0">
                <a:latin typeface="Gadugi" panose="020B0502040204020203" pitchFamily="34" charset="0"/>
                <a:ea typeface="Gadugi" panose="020B0502040204020203" pitchFamily="34" charset="0"/>
              </a:rPr>
              <a:t> se!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sz="3800" dirty="0">
                <a:latin typeface="Gadugi" panose="020B0502040204020203" pitchFamily="34" charset="0"/>
                <a:ea typeface="Gadugi" panose="020B0502040204020203" pitchFamily="34" charset="0"/>
              </a:rPr>
              <a:t>Koje dijelove ima jednostavan strujni krug?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91F3DA5D-F493-4367-A172-3E8745E41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825" y="2444620"/>
            <a:ext cx="3864912" cy="376747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A2B2F6-9469-4BB6-A772-DC94EAA25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51" y="875360"/>
            <a:ext cx="10562254" cy="3501871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sz="3200" b="1" dirty="0">
                <a:latin typeface="Gadugi" panose="020B0502040204020203" pitchFamily="34" charset="0"/>
                <a:ea typeface="Gadugi" panose="020B0502040204020203" pitchFamily="34" charset="0"/>
              </a:rPr>
              <a:t>Pokus:</a:t>
            </a: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 Strujni krug s dvije žaruljice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 Kako svijetle žaruljice u ovakvom spoju?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hr-HR" b="1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buNone/>
              <a:defRPr/>
            </a:pPr>
            <a:endParaRPr lang="hr-HR" dirty="0"/>
          </a:p>
        </p:txBody>
      </p:sp>
      <p:pic>
        <p:nvPicPr>
          <p:cNvPr id="5" name="Content Placeholder 3" descr="DSC00822.JPG">
            <a:extLst>
              <a:ext uri="{FF2B5EF4-FFF2-40B4-BE49-F238E27FC236}">
                <a16:creationId xmlns:a16="http://schemas.microsoft.com/office/drawing/2014/main" xmlns="" id="{B4C86E8D-F5AF-4ED2-ACA9-A49DAB83B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62408" y="3107094"/>
            <a:ext cx="5285727" cy="2978183"/>
          </a:xfrm>
          <a:prstGeom prst="rect">
            <a:avLst/>
          </a:prstGeom>
        </p:spPr>
      </p:pic>
      <p:pic>
        <p:nvPicPr>
          <p:cNvPr id="6" name="Picture 2" descr="C:\Users\Hp\Downloads\clapperboard-311792_1280.png">
            <a:hlinkClick r:id="rId3"/>
            <a:extLst>
              <a:ext uri="{FF2B5EF4-FFF2-40B4-BE49-F238E27FC236}">
                <a16:creationId xmlns:a16="http://schemas.microsoft.com/office/drawing/2014/main" xmlns="" id="{687CEA94-A6C7-4E3D-A55A-808586935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24411" y="830700"/>
            <a:ext cx="1093938" cy="101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DA65DA6E-CE71-4306-B3D9-9661AA3EE8BD}"/>
              </a:ext>
            </a:extLst>
          </p:cNvPr>
          <p:cNvSpPr txBox="1"/>
          <p:nvPr/>
        </p:nvSpPr>
        <p:spPr>
          <a:xfrm>
            <a:off x="10532826" y="1979965"/>
            <a:ext cx="1477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Pogledajte video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8ACADB73-E972-41DF-9095-13494D492F97}"/>
              </a:ext>
            </a:extLst>
          </p:cNvPr>
          <p:cNvSpPr/>
          <p:nvPr/>
        </p:nvSpPr>
        <p:spPr>
          <a:xfrm>
            <a:off x="417739" y="1996004"/>
            <a:ext cx="1188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hr-HR" sz="3200" dirty="0" smtClean="0">
                <a:latin typeface="Gadugi" panose="020B0502040204020203" pitchFamily="34" charset="0"/>
                <a:ea typeface="Gadugi" panose="020B0502040204020203" pitchFamily="34" charset="0"/>
              </a:rPr>
              <a:t> Ako </a:t>
            </a: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jedna od žaruljica pregori, hoće li druga nastaviti svijetliti?</a:t>
            </a:r>
          </a:p>
        </p:txBody>
      </p:sp>
      <p:pic>
        <p:nvPicPr>
          <p:cNvPr id="15" name="Rezervirano mjesto sadržaja 14">
            <a:extLst>
              <a:ext uri="{FF2B5EF4-FFF2-40B4-BE49-F238E27FC236}">
                <a16:creationId xmlns:a16="http://schemas.microsoft.com/office/drawing/2014/main" xmlns="" id="{DB778FED-394C-4FF8-B013-B3C79B051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3226" y="2702077"/>
            <a:ext cx="3981450" cy="3524250"/>
          </a:xfrm>
          <a:prstGeom prst="rect">
            <a:avLst/>
          </a:prstGeom>
        </p:spPr>
      </p:pic>
      <p:sp>
        <p:nvSpPr>
          <p:cNvPr id="16" name="Pravokutnik 15">
            <a:extLst>
              <a:ext uri="{FF2B5EF4-FFF2-40B4-BE49-F238E27FC236}">
                <a16:creationId xmlns:a16="http://schemas.microsoft.com/office/drawing/2014/main" xmlns="" id="{84490396-4ADC-448F-931B-94C003CC2BED}"/>
              </a:ext>
            </a:extLst>
          </p:cNvPr>
          <p:cNvSpPr/>
          <p:nvPr/>
        </p:nvSpPr>
        <p:spPr>
          <a:xfrm>
            <a:off x="417739" y="980822"/>
            <a:ext cx="11180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sz="32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 Serijski </a:t>
            </a:r>
            <a:r>
              <a:rPr lang="hr-HR" sz="3200" b="1" dirty="0">
                <a:latin typeface="Gadugi" panose="020B0502040204020203" pitchFamily="34" charset="0"/>
                <a:ea typeface="Gadugi" panose="020B0502040204020203" pitchFamily="34" charset="0"/>
              </a:rPr>
              <a:t>spoj trošila </a:t>
            </a: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– spoj trošila u nizu, jedno za drugim. </a:t>
            </a:r>
            <a:r>
              <a:rPr lang="hr-HR" sz="3200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19393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7E4665-C230-42C1-B366-122D986BA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811762"/>
            <a:ext cx="11047445" cy="556104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Što će se dogoditi, ako u serijski spoj dviju žaruljica dodamo još jednu žaruljicu?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61E4088-F821-48C4-AC13-96E950460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0946" y="2281577"/>
            <a:ext cx="60102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5935E08-5A5B-4176-9839-68D63B8BC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37" y="821094"/>
            <a:ext cx="10793963" cy="53558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3200" dirty="0" smtClean="0">
                <a:latin typeface="Gadugi" panose="020B0502040204020203" pitchFamily="34" charset="0"/>
                <a:ea typeface="Gadugi" panose="020B0502040204020203" pitchFamily="34" charset="0"/>
              </a:rPr>
              <a:t> U serijskom spoju d</a:t>
            </a:r>
            <a:r>
              <a:rPr lang="hr-HR" sz="3200" dirty="0" smtClean="0">
                <a:latin typeface="Gadugi" panose="020B0502040204020203" pitchFamily="34" charset="0"/>
                <a:ea typeface="Gadugi" panose="020B0502040204020203" pitchFamily="34" charset="0"/>
              </a:rPr>
              <a:t>odavanjem </a:t>
            </a: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nove </a:t>
            </a:r>
            <a:r>
              <a:rPr lang="hr-HR" sz="3200" dirty="0" smtClean="0">
                <a:latin typeface="Gadugi" panose="020B0502040204020203" pitchFamily="34" charset="0"/>
                <a:ea typeface="Gadugi" panose="020B0502040204020203" pitchFamily="34" charset="0"/>
              </a:rPr>
              <a:t>žaruljice, </a:t>
            </a: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sve žaruljice jednake snage svijetle jednakim sjajem.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 Što je više žaruljica u spoju njihov </a:t>
            </a:r>
            <a:r>
              <a:rPr lang="hr-HR" sz="3200" dirty="0" smtClean="0">
                <a:latin typeface="Gadugi" panose="020B0502040204020203" pitchFamily="34" charset="0"/>
                <a:ea typeface="Gadugi" panose="020B0502040204020203" pitchFamily="34" charset="0"/>
              </a:rPr>
              <a:t>je sjaj sve </a:t>
            </a: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manji.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3200" dirty="0" smtClean="0">
                <a:latin typeface="Gadugi" panose="020B0502040204020203" pitchFamily="34" charset="0"/>
                <a:ea typeface="Gadugi" panose="020B0502040204020203" pitchFamily="34" charset="0"/>
              </a:rPr>
              <a:t> Odvijemo </a:t>
            </a: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li jednu žaruljicu, otvorili smo strujni krug pa nijedna žaruljica ne svijetli.</a:t>
            </a:r>
          </a:p>
        </p:txBody>
      </p:sp>
    </p:spTree>
    <p:extLst>
      <p:ext uri="{BB962C8B-B14F-4D97-AF65-F5344CB8AC3E}">
        <p14:creationId xmlns:p14="http://schemas.microsoft.com/office/powerpoint/2010/main" xmlns="" val="44430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5FE2C6B-88E3-41A8-B949-8171CD470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739" y="1023192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3200" b="1" dirty="0">
                <a:latin typeface="Gadugi" panose="020B0502040204020203" pitchFamily="34" charset="0"/>
                <a:ea typeface="Gadugi" panose="020B0502040204020203" pitchFamily="34" charset="0"/>
              </a:rPr>
              <a:t>Paralelan spoj trošila </a:t>
            </a: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– s</a:t>
            </a:r>
            <a:r>
              <a:rPr lang="pl-PL" sz="3200" dirty="0">
                <a:latin typeface="Gadugi" panose="020B0502040204020203" pitchFamily="34" charset="0"/>
                <a:ea typeface="Gadugi" panose="020B0502040204020203" pitchFamily="34" charset="0"/>
              </a:rPr>
              <a:t>poj trošila jedno na drugo </a:t>
            </a:r>
          </a:p>
          <a:p>
            <a:endParaRPr lang="hr-HR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9BD49774-C921-49DA-94EA-CE24A4770597}"/>
              </a:ext>
            </a:extLst>
          </p:cNvPr>
          <p:cNvSpPr/>
          <p:nvPr/>
        </p:nvSpPr>
        <p:spPr>
          <a:xfrm>
            <a:off x="417739" y="1734747"/>
            <a:ext cx="1188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hr-HR" sz="3200" dirty="0" smtClean="0">
                <a:latin typeface="Gadugi" panose="020B0502040204020203" pitchFamily="34" charset="0"/>
                <a:ea typeface="Gadugi" panose="020B0502040204020203" pitchFamily="34" charset="0"/>
              </a:rPr>
              <a:t> Ako </a:t>
            </a: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jedna od žaruljica pregori, hoće li druga nastaviti svijetliti?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DB35975-94F9-46E7-BE52-BBE05096B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502" y="2765036"/>
            <a:ext cx="2562225" cy="3200400"/>
          </a:xfrm>
          <a:prstGeom prst="rect">
            <a:avLst/>
          </a:prstGeom>
        </p:spPr>
      </p:pic>
      <p:pic>
        <p:nvPicPr>
          <p:cNvPr id="7" name="Picture 2" descr="C:\Users\Hp\Downloads\clapperboard-311792_1280.png">
            <a:hlinkClick r:id="rId3"/>
            <a:extLst>
              <a:ext uri="{FF2B5EF4-FFF2-40B4-BE49-F238E27FC236}">
                <a16:creationId xmlns:a16="http://schemas.microsoft.com/office/drawing/2014/main" xmlns="" id="{757134BC-BD5C-4EF7-9DA2-F69E39F84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2705" y="4227237"/>
            <a:ext cx="1041556" cy="111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28C02F54-1334-4FD9-89C3-FE583D36C008}"/>
              </a:ext>
            </a:extLst>
          </p:cNvPr>
          <p:cNvSpPr txBox="1"/>
          <p:nvPr/>
        </p:nvSpPr>
        <p:spPr>
          <a:xfrm>
            <a:off x="10514929" y="5415958"/>
            <a:ext cx="1477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Pogledajte video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ED752B2-9E03-4863-9A67-415BE1E17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76" y="877078"/>
            <a:ext cx="10812624" cy="52998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Dodajmo treću žaruljicu jednake snage u paralelni spoj.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Usporedite sjaj dviju i triju žaruljica spojenih paralelno.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4BD8E06-B7AB-4A84-A1A5-7D54346A0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675" y="2790181"/>
            <a:ext cx="2514309" cy="338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050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65600CE-D7DB-4604-86B9-E36F3E955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34" y="1116497"/>
            <a:ext cx="10890380" cy="52936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U paralelnom spoju dodavanjem žaruljica u strujni krug sve žaruljice svijetle punim sjajem.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Odvijemo li jednu žaruljicu, preostale žaruljice i dalje svijetle zato što je za njih strujni krug ostao zatvoren</a:t>
            </a:r>
            <a:r>
              <a:rPr lang="hr-H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3315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211</Words>
  <Application>Microsoft Office PowerPoint</Application>
  <PresentationFormat>Custom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sustava Office</vt:lpstr>
      <vt:lpstr>Spajanje trošila u strujnom krugu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Klikom na interaktivnu umnu mapu ponovite ključne pojmove i provjerite znanje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ProBook 4540</dc:creator>
  <cp:lastModifiedBy>sk-iloncarek</cp:lastModifiedBy>
  <cp:revision>12</cp:revision>
  <dcterms:modified xsi:type="dcterms:W3CDTF">2021-09-17T05:59:48Z</dcterms:modified>
</cp:coreProperties>
</file>